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69" r:id="rId3"/>
    <p:sldId id="257" r:id="rId4"/>
    <p:sldId id="259" r:id="rId5"/>
    <p:sldId id="270" r:id="rId6"/>
    <p:sldId id="260" r:id="rId7"/>
    <p:sldId id="271" r:id="rId8"/>
    <p:sldId id="261" r:id="rId9"/>
    <p:sldId id="272" r:id="rId10"/>
    <p:sldId id="262" r:id="rId11"/>
    <p:sldId id="273" r:id="rId12"/>
    <p:sldId id="263" r:id="rId13"/>
    <p:sldId id="274" r:id="rId14"/>
    <p:sldId id="264" r:id="rId15"/>
    <p:sldId id="265" r:id="rId16"/>
    <p:sldId id="266" r:id="rId17"/>
    <p:sldId id="267" r:id="rId18"/>
    <p:sldId id="258" r:id="rId19"/>
    <p:sldId id="268" r:id="rId20"/>
    <p:sldId id="275" r:id="rId21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7859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762" y="-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028700"/>
            <a:ext cx="7851648" cy="13716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2421402"/>
            <a:ext cx="7854696" cy="131445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B7306-A75A-4EE2-8D4B-DC8D8503771A}" type="datetimeFigureOut">
              <a:rPr lang="ru-RU" smtClean="0"/>
              <a:t>08.01.2020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FCA4F-B9D2-4734-9F69-BD4AAE19468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2000">
        <p14:ripple/>
      </p:transition>
    </mc:Choice>
    <mc:Fallback xmlns="">
      <p:transition spd="slow" advClick="0" advTm="2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B7306-A75A-4EE2-8D4B-DC8D8503771A}" type="datetimeFigureOut">
              <a:rPr lang="ru-RU" smtClean="0"/>
              <a:t>08.01.2020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FCA4F-B9D2-4734-9F69-BD4AAE19468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2000">
        <p14:ripple/>
      </p:transition>
    </mc:Choice>
    <mc:Fallback xmlns="">
      <p:transition spd="slow" advClick="0" advTm="2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85801"/>
            <a:ext cx="2057400" cy="3908822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85801"/>
            <a:ext cx="6019800" cy="3908822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B7306-A75A-4EE2-8D4B-DC8D8503771A}" type="datetimeFigureOut">
              <a:rPr lang="ru-RU" smtClean="0"/>
              <a:t>08.01.2020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FCA4F-B9D2-4734-9F69-BD4AAE19468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2000">
        <p14:ripple/>
      </p:transition>
    </mc:Choice>
    <mc:Fallback xmlns="">
      <p:transition spd="slow" advClick="0" advTm="2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B7306-A75A-4EE2-8D4B-DC8D8503771A}" type="datetimeFigureOut">
              <a:rPr lang="ru-RU" smtClean="0"/>
              <a:t>08.01.2020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FCA4F-B9D2-4734-9F69-BD4AAE19468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2000">
        <p14:ripple/>
      </p:transition>
    </mc:Choice>
    <mc:Fallback xmlns="">
      <p:transition spd="slow" advClick="0" advTm="2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987552"/>
            <a:ext cx="7772400" cy="1021842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028498"/>
            <a:ext cx="7772400" cy="1132284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B7306-A75A-4EE2-8D4B-DC8D8503771A}" type="datetimeFigureOut">
              <a:rPr lang="ru-RU" smtClean="0"/>
              <a:t>08.01.2020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FCA4F-B9D2-4734-9F69-BD4AAE19468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2000">
        <p14:ripple/>
      </p:transition>
    </mc:Choice>
    <mc:Fallback xmlns="">
      <p:transition spd="slow" advClick="0" advTm="2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40064"/>
            <a:ext cx="4038600" cy="332613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40064"/>
            <a:ext cx="4038600" cy="332613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B7306-A75A-4EE2-8D4B-DC8D8503771A}" type="datetimeFigureOut">
              <a:rPr lang="ru-RU" smtClean="0"/>
              <a:t>08.01.2020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FCA4F-B9D2-4734-9F69-BD4AAE19468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2000">
        <p14:ripple/>
      </p:transition>
    </mc:Choice>
    <mc:Fallback xmlns="">
      <p:transition spd="slow" advClick="0" advTm="2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1436"/>
            <a:ext cx="4040188" cy="494514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1394818"/>
            <a:ext cx="4041775" cy="491132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885950"/>
            <a:ext cx="4040188" cy="288429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885950"/>
            <a:ext cx="4041775" cy="288429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B7306-A75A-4EE2-8D4B-DC8D8503771A}" type="datetimeFigureOut">
              <a:rPr lang="ru-RU" smtClean="0"/>
              <a:t>08.01.2020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FCA4F-B9D2-4734-9F69-BD4AAE19468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2000">
        <p14:ripple/>
      </p:transition>
    </mc:Choice>
    <mc:Fallback xmlns="">
      <p:transition spd="slow" advClick="0" advTm="2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28066"/>
            <a:ext cx="8305800" cy="85725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B7306-A75A-4EE2-8D4B-DC8D8503771A}" type="datetimeFigureOut">
              <a:rPr lang="ru-RU" smtClean="0"/>
              <a:t>08.01.2020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FCA4F-B9D2-4734-9F69-BD4AAE19468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2000">
        <p14:ripple/>
      </p:transition>
    </mc:Choice>
    <mc:Fallback xmlns="">
      <p:transition spd="slow" advClick="0" advTm="2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B7306-A75A-4EE2-8D4B-DC8D8503771A}" type="datetimeFigureOut">
              <a:rPr lang="ru-RU" smtClean="0"/>
              <a:t>08.01.2020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FCA4F-B9D2-4734-9F69-BD4AAE19468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2000">
        <p14:ripple/>
      </p:transition>
    </mc:Choice>
    <mc:Fallback xmlns="">
      <p:transition spd="slow" advClick="0" advTm="2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5764"/>
            <a:ext cx="2743200" cy="871538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257300"/>
            <a:ext cx="2743200" cy="3429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257300"/>
            <a:ext cx="5111750" cy="3429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B7306-A75A-4EE2-8D4B-DC8D8503771A}" type="datetimeFigureOut">
              <a:rPr lang="ru-RU" smtClean="0"/>
              <a:t>08.01.2020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FCA4F-B9D2-4734-9F69-BD4AAE19468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2000">
        <p14:ripple/>
      </p:transition>
    </mc:Choice>
    <mc:Fallback xmlns="">
      <p:transition spd="slow" advClick="0" advTm="2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831058"/>
            <a:ext cx="5257800" cy="30861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4019827"/>
            <a:ext cx="155448" cy="116586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882747"/>
            <a:ext cx="2212848" cy="1186966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121589"/>
            <a:ext cx="2209800" cy="163449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B7306-A75A-4EE2-8D4B-DC8D8503771A}" type="datetimeFigureOut">
              <a:rPr lang="ru-RU" smtClean="0"/>
              <a:t>08.01.2020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4767263"/>
            <a:ext cx="609600" cy="273844"/>
          </a:xfrm>
        </p:spPr>
        <p:txBody>
          <a:bodyPr/>
          <a:lstStyle/>
          <a:p>
            <a:fld id="{7B3FCA4F-B9D2-4734-9F69-BD4AAE194681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899638"/>
            <a:ext cx="4617720" cy="294894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4362450"/>
            <a:ext cx="9163050" cy="7810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4664869"/>
            <a:ext cx="4762500" cy="47863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2000">
        <p14:ripple/>
      </p:transition>
    </mc:Choice>
    <mc:Fallback xmlns="">
      <p:transition spd="slow" advClick="0" advTm="2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5358"/>
            <a:ext cx="9163050" cy="7810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5358"/>
            <a:ext cx="4762500" cy="47863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51610"/>
            <a:ext cx="8229600" cy="329184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11B7306-A75A-4EE2-8D4B-DC8D8503771A}" type="datetimeFigureOut">
              <a:rPr lang="ru-RU" smtClean="0"/>
              <a:t>08.01.2020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4767263"/>
            <a:ext cx="3352800" cy="273844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4767263"/>
            <a:ext cx="762000" cy="273844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B3FCA4F-B9D2-4734-9F69-BD4AAE194681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151806"/>
            <a:ext cx="9180548" cy="486918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mc:AlternateContent xmlns:mc="http://schemas.openxmlformats.org/markup-compatibility/2006" xmlns:p14="http://schemas.microsoft.com/office/powerpoint/2010/main">
    <mc:Choice Requires="p14">
      <p:transition spd="slow" p14:dur="4000" advClick="0" advTm="2000">
        <p14:ripple/>
      </p:transition>
    </mc:Choice>
    <mc:Fallback xmlns="">
      <p:transition spd="slow" advClick="0" advTm="2000">
        <p:fade/>
      </p:transition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microsoft.com/office/2007/relationships/hdphoto" Target="../media/hdphoto3.wdp"/><Relationship Id="rId7" Type="http://schemas.microsoft.com/office/2007/relationships/hdphoto" Target="../media/hdphoto5.wdp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eg"/><Relationship Id="rId11" Type="http://schemas.microsoft.com/office/2007/relationships/hdphoto" Target="../media/hdphoto7.wdp"/><Relationship Id="rId5" Type="http://schemas.microsoft.com/office/2007/relationships/hdphoto" Target="../media/hdphoto4.wdp"/><Relationship Id="rId10" Type="http://schemas.openxmlformats.org/officeDocument/2006/relationships/image" Target="../media/image29.jpeg"/><Relationship Id="rId4" Type="http://schemas.openxmlformats.org/officeDocument/2006/relationships/image" Target="../media/image26.jpeg"/><Relationship Id="rId9" Type="http://schemas.microsoft.com/office/2007/relationships/hdphoto" Target="../media/hdphoto6.wdp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microsoft.com/office/2007/relationships/hdphoto" Target="../media/hdphoto8.wdp"/><Relationship Id="rId7" Type="http://schemas.microsoft.com/office/2007/relationships/hdphoto" Target="../media/hdphoto10.wdp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jpeg"/><Relationship Id="rId5" Type="http://schemas.microsoft.com/office/2007/relationships/hdphoto" Target="../media/hdphoto9.wdp"/><Relationship Id="rId4" Type="http://schemas.openxmlformats.org/officeDocument/2006/relationships/image" Target="../media/image32.jpeg"/><Relationship Id="rId9" Type="http://schemas.microsoft.com/office/2007/relationships/hdphoto" Target="../media/hdphoto11.wdp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microsoft.com/office/2007/relationships/hdphoto" Target="../media/hdphoto13.wdp"/><Relationship Id="rId7" Type="http://schemas.microsoft.com/office/2007/relationships/hdphoto" Target="../media/hdphoto15.wdp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jpeg"/><Relationship Id="rId11" Type="http://schemas.microsoft.com/office/2007/relationships/hdphoto" Target="../media/hdphoto17.wdp"/><Relationship Id="rId5" Type="http://schemas.microsoft.com/office/2007/relationships/hdphoto" Target="../media/hdphoto14.wdp"/><Relationship Id="rId10" Type="http://schemas.openxmlformats.org/officeDocument/2006/relationships/image" Target="../media/image41.jpeg"/><Relationship Id="rId4" Type="http://schemas.openxmlformats.org/officeDocument/2006/relationships/image" Target="../media/image38.jpeg"/><Relationship Id="rId9" Type="http://schemas.microsoft.com/office/2007/relationships/hdphoto" Target="../media/hdphoto16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jpg"/><Relationship Id="rId5" Type="http://schemas.openxmlformats.org/officeDocument/2006/relationships/image" Target="../media/image45.jpg"/><Relationship Id="rId4" Type="http://schemas.openxmlformats.org/officeDocument/2006/relationships/image" Target="../media/image44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8.wdp"/><Relationship Id="rId7" Type="http://schemas.microsoft.com/office/2007/relationships/hdphoto" Target="../media/hdphoto20.wdp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jpeg"/><Relationship Id="rId5" Type="http://schemas.microsoft.com/office/2007/relationships/hdphoto" Target="../media/hdphoto19.wdp"/><Relationship Id="rId4" Type="http://schemas.openxmlformats.org/officeDocument/2006/relationships/image" Target="../media/image4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23.wdp"/><Relationship Id="rId3" Type="http://schemas.microsoft.com/office/2007/relationships/hdphoto" Target="../media/hdphoto21.wdp"/><Relationship Id="rId7" Type="http://schemas.openxmlformats.org/officeDocument/2006/relationships/image" Target="../media/image55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22.wdp"/><Relationship Id="rId5" Type="http://schemas.openxmlformats.org/officeDocument/2006/relationships/image" Target="../media/image54.jpeg"/><Relationship Id="rId4" Type="http://schemas.openxmlformats.org/officeDocument/2006/relationships/image" Target="../media/image53.jp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7" Type="http://schemas.openxmlformats.org/officeDocument/2006/relationships/image" Target="../media/image13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031690"/>
            <a:ext cx="7344817" cy="3111809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858" y="465516"/>
            <a:ext cx="853741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2400" b="1" cap="none" spc="0" dirty="0" smtClean="0">
                <a:ln/>
                <a:solidFill>
                  <a:schemeClr val="accent3"/>
                </a:solidFill>
                <a:effectLst/>
              </a:rPr>
              <a:t>Муниципальное дошкольное образовательное </a:t>
            </a:r>
            <a:r>
              <a:rPr lang="ru-RU" sz="2000" b="1" cap="none" spc="0" dirty="0" smtClean="0">
                <a:ln/>
                <a:solidFill>
                  <a:schemeClr val="accent3"/>
                </a:solidFill>
                <a:effectLst/>
              </a:rPr>
              <a:t>учреждение</a:t>
            </a:r>
            <a:r>
              <a:rPr lang="ru-RU" sz="2400" b="1" cap="none" spc="0" dirty="0" smtClean="0">
                <a:ln/>
                <a:solidFill>
                  <a:schemeClr val="accent3"/>
                </a:solidFill>
                <a:effectLst/>
              </a:rPr>
              <a:t> детский сад №30 УКМО</a:t>
            </a:r>
            <a:endParaRPr lang="ru-RU" sz="2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43966" y="1437625"/>
            <a:ext cx="8094307" cy="95410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300" dirty="0" smtClean="0">
                <a:ln w="11430" cmpd="sng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«День открытых дверей для педагогов малокомплектных ДОУ»</a:t>
            </a:r>
            <a:endParaRPr lang="ru-RU" sz="28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8916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2000">
        <p14:ripple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4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8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8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8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800" fill="hold">
                                          <p:stCondLst>
                                            <p:cond delay="3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9019" y="2246063"/>
            <a:ext cx="4752528" cy="284987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1638" y="68284"/>
            <a:ext cx="3477348" cy="206145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806"/>
          <a:stretch/>
        </p:blipFill>
        <p:spPr>
          <a:xfrm>
            <a:off x="-176982" y="2287629"/>
            <a:ext cx="4265273" cy="273376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66" y="-164179"/>
            <a:ext cx="4097858" cy="243192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3913"/>
          <a:stretch/>
        </p:blipFill>
        <p:spPr>
          <a:xfrm>
            <a:off x="2610323" y="519523"/>
            <a:ext cx="4154960" cy="2915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597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2000">
        <p14:ripple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000"/>
                            </p:stCondLst>
                            <p:childTnLst>
                              <p:par>
                                <p:cTn id="3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i="1" dirty="0" smtClean="0"/>
              <a:t>Социальная кормушка</a:t>
            </a:r>
            <a:endParaRPr lang="ru-RU" sz="4800" i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01764"/>
            <a:ext cx="3347864" cy="2641736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sz="2800" i="1" dirty="0" smtClean="0">
                <a:solidFill>
                  <a:srgbClr val="0070C0"/>
                </a:solidFill>
              </a:rPr>
              <a:t>«Кормушка для птиц»</a:t>
            </a:r>
          </a:p>
          <a:p>
            <a:pPr marL="0" indent="0" algn="ctr">
              <a:buNone/>
            </a:pPr>
            <a:r>
              <a:rPr lang="ru-RU" sz="2800" i="1" dirty="0" smtClean="0">
                <a:solidFill>
                  <a:srgbClr val="785940"/>
                </a:solidFill>
              </a:rPr>
              <a:t>(совместная деятельность детей старшей группы и педагогов)</a:t>
            </a:r>
          </a:p>
          <a:p>
            <a:pPr marL="0" indent="0" algn="r">
              <a:buNone/>
            </a:pPr>
            <a:r>
              <a:rPr lang="ru-RU" sz="2800" i="1" dirty="0">
                <a:solidFill>
                  <a:srgbClr val="0070C0"/>
                </a:solidFill>
              </a:rPr>
              <a:t>Воспитатель : </a:t>
            </a:r>
            <a:r>
              <a:rPr lang="ru-RU" sz="2800" i="1" dirty="0" smtClean="0">
                <a:solidFill>
                  <a:srgbClr val="0070C0"/>
                </a:solidFill>
              </a:rPr>
              <a:t>Антипина</a:t>
            </a:r>
          </a:p>
          <a:p>
            <a:pPr marL="0" indent="0" algn="r">
              <a:buNone/>
            </a:pPr>
            <a:r>
              <a:rPr lang="ru-RU" sz="2800" i="1" dirty="0" smtClean="0">
                <a:solidFill>
                  <a:srgbClr val="0070C0"/>
                </a:solidFill>
              </a:rPr>
              <a:t> Наталья Павловна</a:t>
            </a:r>
            <a:endParaRPr lang="ru-RU" sz="2800" i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9353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2000">
        <p14:ripple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140" y="2656876"/>
            <a:ext cx="3685697" cy="223713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9900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633" y="141480"/>
            <a:ext cx="3800204" cy="226450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C000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0837" y="2796379"/>
            <a:ext cx="4604522" cy="219885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9900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4787">
            <a:off x="4974535" y="85600"/>
            <a:ext cx="3992490" cy="237626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C000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802935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2000">
        <p14:ripple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3528"/>
            <a:ext cx="4762872" cy="811788"/>
          </a:xfrm>
        </p:spPr>
        <p:txBody>
          <a:bodyPr>
            <a:noAutofit/>
          </a:bodyPr>
          <a:lstStyle/>
          <a:p>
            <a:pPr algn="ctr"/>
            <a:r>
              <a:rPr lang="ru-RU" sz="4000" b="1" i="1" dirty="0" smtClean="0"/>
              <a:t>Костюмированное дефиле</a:t>
            </a:r>
            <a:endParaRPr lang="ru-RU" sz="4000" b="1" i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8565" y="8215"/>
            <a:ext cx="3773041" cy="2317747"/>
          </a:xfrm>
          <a:prstGeom prst="rect">
            <a:avLst/>
          </a:prstGeom>
          <a:ln w="38100" cap="sq">
            <a:solidFill>
              <a:schemeClr val="accent4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89104"/>
            <a:ext cx="4694387" cy="3011202"/>
          </a:xfrm>
          <a:prstGeom prst="rect">
            <a:avLst/>
          </a:prstGeom>
          <a:ln w="38100" cap="sq">
            <a:solidFill>
              <a:schemeClr val="accent4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4391472" y="2946617"/>
            <a:ext cx="4752528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2800" b="1" cap="none" spc="0" dirty="0" smtClean="0">
                <a:ln/>
                <a:solidFill>
                  <a:schemeClr val="accent1">
                    <a:lumMod val="75000"/>
                  </a:schemeClr>
                </a:solidFill>
                <a:effectLst/>
              </a:rPr>
              <a:t>«Эко-мода» наряды из бросового материала</a:t>
            </a:r>
            <a:endParaRPr lang="ru-RU" sz="2800" b="1" cap="none" spc="0" dirty="0">
              <a:ln/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507052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2000">
        <p14:ripple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2244" y="-74544"/>
            <a:ext cx="3361756" cy="27003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0" y="2226279"/>
            <a:ext cx="3346693" cy="284178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4931" b="16292"/>
          <a:stretch/>
        </p:blipFill>
        <p:spPr>
          <a:xfrm>
            <a:off x="0" y="-74543"/>
            <a:ext cx="4054898" cy="345135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05" y="2634560"/>
            <a:ext cx="3628448" cy="240973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8680"/>
          <a:stretch/>
        </p:blipFill>
        <p:spPr>
          <a:xfrm>
            <a:off x="3065932" y="866997"/>
            <a:ext cx="3349617" cy="3071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651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2000">
        <p14:ripple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000"/>
                            </p:stCondLst>
                            <p:childTnLst>
                              <p:par>
                                <p:cTn id="3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175" b="14014"/>
          <a:stretch/>
        </p:blipFill>
        <p:spPr>
          <a:xfrm>
            <a:off x="0" y="-66051"/>
            <a:ext cx="3082332" cy="26065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-12808"/>
            <a:ext cx="3604422" cy="238689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35"/>
          <a:stretch/>
        </p:blipFill>
        <p:spPr>
          <a:xfrm>
            <a:off x="-22500" y="2491092"/>
            <a:ext cx="4046609" cy="263487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051"/>
          <a:stretch/>
        </p:blipFill>
        <p:spPr>
          <a:xfrm rot="293562">
            <a:off x="5597775" y="2347324"/>
            <a:ext cx="3865177" cy="277761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7" y="415152"/>
            <a:ext cx="4089849" cy="295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687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2000">
        <p14:ripple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000"/>
                            </p:stCondLst>
                            <p:childTnLst>
                              <p:par>
                                <p:cTn id="3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7" y="789552"/>
            <a:ext cx="7357329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Мастер –класс   с педагогами</a:t>
            </a:r>
          </a:p>
          <a:p>
            <a:pPr algn="ctr"/>
            <a:endParaRPr lang="ru-RU" sz="4400" b="1" cap="all" spc="0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  <a:p>
            <a:pPr algn="ctr"/>
            <a:r>
              <a:rPr lang="ru-RU" sz="2800" b="1" i="1" cap="all" dirty="0" smtClean="0">
                <a:ln w="0"/>
                <a:solidFill>
                  <a:schemeClr val="accent5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«Метод кластер в технологии развития критического мышления»</a:t>
            </a:r>
            <a:endParaRPr lang="ru-RU" sz="2800" b="1" i="1" cap="all" spc="0" dirty="0">
              <a:ln w="0"/>
              <a:solidFill>
                <a:schemeClr val="accent5">
                  <a:lumMod val="75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0321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2000">
        <p14:ripple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3498"/>
            <a:ext cx="4741498" cy="268126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0"/>
            <a:ext cx="5112568" cy="35118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C000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1171" y="2494939"/>
            <a:ext cx="4392086" cy="26721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29730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2000">
        <p14:ripple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49492"/>
            <a:ext cx="8229600" cy="857250"/>
          </a:xfrm>
        </p:spPr>
        <p:txBody>
          <a:bodyPr>
            <a:normAutofit fontScale="90000"/>
          </a:bodyPr>
          <a:lstStyle/>
          <a:p>
            <a:r>
              <a:rPr lang="ru-RU" b="1" i="1" dirty="0" smtClean="0"/>
              <a:t>События дня глазами гостей </a:t>
            </a:r>
            <a:endParaRPr lang="ru-RU" b="1" i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221600"/>
            <a:ext cx="4817688" cy="261730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36" t="19923" r="5518" b="22069"/>
          <a:stretch/>
        </p:blipFill>
        <p:spPr>
          <a:xfrm>
            <a:off x="3512456" y="3541162"/>
            <a:ext cx="5631544" cy="1602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073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2000">
        <p14:ripple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27121">
            <a:off x="4425636" y="-30077"/>
            <a:ext cx="4553752" cy="26510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23214">
            <a:off x="13436" y="2679762"/>
            <a:ext cx="4291459" cy="24968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40689">
            <a:off x="-63566" y="-156030"/>
            <a:ext cx="4319837" cy="2625683"/>
          </a:xfrm>
          <a:prstGeom prst="roundRect">
            <a:avLst>
              <a:gd name="adj" fmla="val 17715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96597">
            <a:off x="4610129" y="2536524"/>
            <a:ext cx="4533872" cy="26069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280644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2000">
        <p14:ripple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9857"/>
          <a:stretch/>
        </p:blipFill>
        <p:spPr>
          <a:xfrm>
            <a:off x="32926" y="0"/>
            <a:ext cx="4553589" cy="3037266"/>
          </a:xfrm>
          <a:prstGeom prst="rect">
            <a:avLst/>
          </a:prstGeom>
          <a:ln w="38100">
            <a:solidFill>
              <a:srgbClr val="00B050"/>
            </a:solidFill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8508" y="1761660"/>
            <a:ext cx="5095493" cy="299891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576" y="3796718"/>
            <a:ext cx="6551712" cy="15435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83968" y="357504"/>
            <a:ext cx="49685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latin typeface="Georgia" panose="02040502050405020303" pitchFamily="18" charset="0"/>
              </a:rPr>
              <a:t>   «Экологическое воспитание        </a:t>
            </a:r>
          </a:p>
          <a:p>
            <a:r>
              <a:rPr lang="ru-RU" b="1" i="1" dirty="0" smtClean="0">
                <a:latin typeface="Georgia" panose="02040502050405020303" pitchFamily="18" charset="0"/>
              </a:rPr>
              <a:t>           дошкольников через познавательно-исследовательскую           </a:t>
            </a:r>
          </a:p>
          <a:p>
            <a:r>
              <a:rPr lang="ru-RU" b="1" i="1" dirty="0">
                <a:latin typeface="Georgia" panose="02040502050405020303" pitchFamily="18" charset="0"/>
              </a:rPr>
              <a:t> </a:t>
            </a:r>
            <a:r>
              <a:rPr lang="ru-RU" b="1" i="1" dirty="0" smtClean="0">
                <a:latin typeface="Georgia" panose="02040502050405020303" pitchFamily="18" charset="0"/>
              </a:rPr>
              <a:t>                  деятельность»</a:t>
            </a:r>
            <a:endParaRPr lang="ru-RU" b="1" i="1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5369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2000">
        <p14:ripple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5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7" y="789553"/>
            <a:ext cx="7357329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i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Спасибо за внимание!</a:t>
            </a:r>
          </a:p>
          <a:p>
            <a:pPr algn="ctr"/>
            <a:endParaRPr lang="ru-RU" sz="4400" b="1" cap="all" spc="0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84144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2000">
        <p14:ripple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3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3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  <p:bldP spid="2" grpId="1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i="1" dirty="0" smtClean="0"/>
              <a:t>Экскурсия по Дошкольному учреждению</a:t>
            </a:r>
            <a:endParaRPr lang="ru-RU" sz="4000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451610"/>
            <a:ext cx="7931224" cy="2794326"/>
          </a:xfrm>
        </p:spPr>
        <p:txBody>
          <a:bodyPr/>
          <a:lstStyle/>
          <a:p>
            <a:r>
              <a:rPr lang="ru-RU" dirty="0" smtClean="0"/>
              <a:t>«Трансформация образовательной среды ДОО в экологическом воспитании дошкольников»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4544" y="3489852"/>
            <a:ext cx="10153128" cy="190799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891975"/>
            <a:ext cx="5616624" cy="2884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792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2000">
        <p14:ripple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1390" y="0"/>
            <a:ext cx="3232556" cy="232907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60822"/>
            <a:ext cx="3719586" cy="226825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8044" y="2625756"/>
            <a:ext cx="3746868" cy="248070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5526" y="167575"/>
            <a:ext cx="3574752" cy="215354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60" y="2451889"/>
            <a:ext cx="3457460" cy="269161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1360" y="2610830"/>
            <a:ext cx="3528392" cy="2097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990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2000">
        <p14:ripple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Экспериментальная деятельность  с детьми 3-4 года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ru-RU" dirty="0" smtClean="0"/>
          </a:p>
          <a:p>
            <a:pPr algn="ctr"/>
            <a:r>
              <a:rPr lang="ru-RU" sz="3200" b="1" i="1" dirty="0" smtClean="0">
                <a:solidFill>
                  <a:srgbClr val="FFC000"/>
                </a:solidFill>
              </a:rPr>
              <a:t>«Волшебные горошины» </a:t>
            </a:r>
          </a:p>
          <a:p>
            <a:pPr marL="0" indent="0" algn="ctr">
              <a:buNone/>
            </a:pPr>
            <a:r>
              <a:rPr lang="ru-RU" sz="3200" i="1" dirty="0" smtClean="0">
                <a:solidFill>
                  <a:srgbClr val="0070C0"/>
                </a:solidFill>
              </a:rPr>
              <a:t>Воспитатель : </a:t>
            </a:r>
          </a:p>
          <a:p>
            <a:pPr marL="0" indent="0" algn="ctr">
              <a:buNone/>
            </a:pPr>
            <a:r>
              <a:rPr lang="ru-RU" sz="3200" i="1" dirty="0" err="1" smtClean="0">
                <a:solidFill>
                  <a:srgbClr val="0070C0"/>
                </a:solidFill>
              </a:rPr>
              <a:t>Якунаева</a:t>
            </a:r>
            <a:r>
              <a:rPr lang="ru-RU" sz="3200" i="1" dirty="0" smtClean="0">
                <a:solidFill>
                  <a:srgbClr val="0070C0"/>
                </a:solidFill>
              </a:rPr>
              <a:t> Ольга Борисовна </a:t>
            </a:r>
          </a:p>
          <a:p>
            <a:pPr marL="0" indent="0" algn="ctr">
              <a:buNone/>
            </a:pPr>
            <a:endParaRPr lang="ru-RU" sz="3200" i="1" dirty="0">
              <a:solidFill>
                <a:srgbClr val="0070C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3173446"/>
            <a:ext cx="6336704" cy="1944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276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2000">
        <p14:ripple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25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25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22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20" y="2697727"/>
            <a:ext cx="4098733" cy="24422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19" y="53405"/>
            <a:ext cx="3995936" cy="235424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2655" y="107845"/>
            <a:ext cx="4107027" cy="23137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1" y="2538732"/>
            <a:ext cx="4107027" cy="26047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947940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2000">
        <p14:ripple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Образовательное событие с детьми 4-5 лет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sz="3200" dirty="0" smtClean="0">
                <a:solidFill>
                  <a:srgbClr val="0070C0"/>
                </a:solidFill>
              </a:rPr>
              <a:t>« Путешествие мыльного пузыря»</a:t>
            </a:r>
            <a:endParaRPr lang="ru-RU" dirty="0" smtClean="0"/>
          </a:p>
          <a:p>
            <a:pPr algn="ctr"/>
            <a:r>
              <a:rPr lang="ru-RU" sz="2800" i="1" dirty="0" smtClean="0">
                <a:solidFill>
                  <a:srgbClr val="0070C0"/>
                </a:solidFill>
              </a:rPr>
              <a:t>Воспитатель </a:t>
            </a:r>
            <a:r>
              <a:rPr lang="ru-RU" sz="2800" i="1" dirty="0">
                <a:solidFill>
                  <a:srgbClr val="0070C0"/>
                </a:solidFill>
              </a:rPr>
              <a:t>: </a:t>
            </a:r>
            <a:endParaRPr lang="ru-RU" sz="2800" i="1" dirty="0" smtClean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ru-RU" sz="2800" i="1" dirty="0" smtClean="0">
                <a:solidFill>
                  <a:srgbClr val="0070C0"/>
                </a:solidFill>
              </a:rPr>
              <a:t>                               </a:t>
            </a:r>
            <a:r>
              <a:rPr lang="ru-RU" sz="2800" b="1" i="1" dirty="0" err="1" smtClean="0">
                <a:solidFill>
                  <a:srgbClr val="0070C0"/>
                </a:solidFill>
              </a:rPr>
              <a:t>Пушмина</a:t>
            </a:r>
            <a:r>
              <a:rPr lang="ru-RU" sz="2800" b="1" i="1" dirty="0" smtClean="0">
                <a:solidFill>
                  <a:srgbClr val="0070C0"/>
                </a:solidFill>
              </a:rPr>
              <a:t> Елена Викторовна</a:t>
            </a:r>
            <a:endParaRPr lang="ru-RU" sz="2800" b="1" i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642419"/>
            <a:ext cx="4098032" cy="2501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815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2000">
        <p14:ripple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737" y="2607259"/>
            <a:ext cx="3624019" cy="24878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737" y="159021"/>
            <a:ext cx="3442901" cy="198068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8393" y="200625"/>
            <a:ext cx="3672426" cy="210109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600" y="2772512"/>
            <a:ext cx="3538889" cy="2157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944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2000">
        <p14:ripple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i="1" dirty="0" err="1" smtClean="0"/>
              <a:t>Квест</a:t>
            </a:r>
            <a:r>
              <a:rPr lang="ru-RU" sz="4400" i="1" dirty="0" smtClean="0"/>
              <a:t> –игра в старшей группе</a:t>
            </a:r>
            <a:endParaRPr lang="ru-RU" sz="4400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200" dirty="0" smtClean="0">
                <a:solidFill>
                  <a:srgbClr val="0070C0"/>
                </a:solidFill>
              </a:rPr>
              <a:t>«Проделки Бабы Яги в царстве природы»</a:t>
            </a:r>
          </a:p>
          <a:p>
            <a:pPr marL="0" indent="0" algn="ctr">
              <a:buNone/>
            </a:pPr>
            <a:r>
              <a:rPr lang="ru-RU" sz="2800" i="1" dirty="0" smtClean="0">
                <a:solidFill>
                  <a:srgbClr val="0070C0"/>
                </a:solidFill>
              </a:rPr>
              <a:t>                       </a:t>
            </a:r>
          </a:p>
          <a:p>
            <a:pPr marL="0" indent="0" algn="ctr">
              <a:buNone/>
            </a:pPr>
            <a:r>
              <a:rPr lang="ru-RU" sz="2800" i="1" dirty="0">
                <a:solidFill>
                  <a:srgbClr val="0070C0"/>
                </a:solidFill>
              </a:rPr>
              <a:t> </a:t>
            </a:r>
            <a:r>
              <a:rPr lang="ru-RU" sz="2800" i="1" dirty="0" smtClean="0">
                <a:solidFill>
                  <a:srgbClr val="0070C0"/>
                </a:solidFill>
              </a:rPr>
              <a:t>                     Воспитатель </a:t>
            </a:r>
            <a:r>
              <a:rPr lang="ru-RU" sz="2800" i="1" dirty="0">
                <a:solidFill>
                  <a:srgbClr val="0070C0"/>
                </a:solidFill>
              </a:rPr>
              <a:t>: </a:t>
            </a:r>
            <a:r>
              <a:rPr lang="ru-RU" sz="2800" i="1" dirty="0" smtClean="0">
                <a:solidFill>
                  <a:srgbClr val="0070C0"/>
                </a:solidFill>
              </a:rPr>
              <a:t>Саликова</a:t>
            </a:r>
          </a:p>
          <a:p>
            <a:pPr marL="0" indent="0" algn="ctr">
              <a:buNone/>
            </a:pPr>
            <a:r>
              <a:rPr lang="ru-RU" sz="2800" i="1" dirty="0" smtClean="0">
                <a:solidFill>
                  <a:srgbClr val="0070C0"/>
                </a:solidFill>
              </a:rPr>
              <a:t>                                Людмила Анатольевна</a:t>
            </a:r>
            <a:endParaRPr lang="ru-RU" sz="2800" i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129938"/>
            <a:ext cx="2736304" cy="2967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920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2000">
        <p14:ripple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5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50" fill="hold">
                                          <p:stCondLst>
                                            <p:cond delay="13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5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179</TotalTime>
  <Words>151</Words>
  <Application>Microsoft Office PowerPoint</Application>
  <PresentationFormat>Экран (16:9)</PresentationFormat>
  <Paragraphs>34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Поток</vt:lpstr>
      <vt:lpstr>Презентация PowerPoint</vt:lpstr>
      <vt:lpstr>Презентация PowerPoint</vt:lpstr>
      <vt:lpstr>Экскурсия по Дошкольному учреждению</vt:lpstr>
      <vt:lpstr>Презентация PowerPoint</vt:lpstr>
      <vt:lpstr>Экспериментальная деятельность  с детьми 3-4 года </vt:lpstr>
      <vt:lpstr>Презентация PowerPoint</vt:lpstr>
      <vt:lpstr>Образовательное событие с детьми 4-5 лет </vt:lpstr>
      <vt:lpstr>Презентация PowerPoint</vt:lpstr>
      <vt:lpstr>Квест –игра в старшей группе</vt:lpstr>
      <vt:lpstr>Презентация PowerPoint</vt:lpstr>
      <vt:lpstr>Социальная кормушка</vt:lpstr>
      <vt:lpstr>Презентация PowerPoint</vt:lpstr>
      <vt:lpstr>Костюмированное дефиле</vt:lpstr>
      <vt:lpstr>Презентация PowerPoint</vt:lpstr>
      <vt:lpstr>Презентация PowerPoint</vt:lpstr>
      <vt:lpstr>Презентация PowerPoint</vt:lpstr>
      <vt:lpstr>Презентация PowerPoint</vt:lpstr>
      <vt:lpstr>События дня глазами гостей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20</cp:revision>
  <dcterms:created xsi:type="dcterms:W3CDTF">2020-01-03T07:15:21Z</dcterms:created>
  <dcterms:modified xsi:type="dcterms:W3CDTF">2020-01-08T13:32:31Z</dcterms:modified>
</cp:coreProperties>
</file>